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25"/>
  </p:notesMasterIdLst>
  <p:sldIdLst>
    <p:sldId id="317" r:id="rId2"/>
    <p:sldId id="482" r:id="rId3"/>
    <p:sldId id="470" r:id="rId4"/>
    <p:sldId id="471" r:id="rId5"/>
    <p:sldId id="468" r:id="rId6"/>
    <p:sldId id="473" r:id="rId7"/>
    <p:sldId id="476" r:id="rId8"/>
    <p:sldId id="477" r:id="rId9"/>
    <p:sldId id="475" r:id="rId10"/>
    <p:sldId id="478" r:id="rId11"/>
    <p:sldId id="479" r:id="rId12"/>
    <p:sldId id="480" r:id="rId13"/>
    <p:sldId id="309" r:id="rId14"/>
    <p:sldId id="318" r:id="rId15"/>
    <p:sldId id="319" r:id="rId16"/>
    <p:sldId id="324" r:id="rId17"/>
    <p:sldId id="322" r:id="rId18"/>
    <p:sldId id="465" r:id="rId19"/>
    <p:sldId id="320" r:id="rId20"/>
    <p:sldId id="466" r:id="rId21"/>
    <p:sldId id="463" r:id="rId22"/>
    <p:sldId id="462" r:id="rId23"/>
    <p:sldId id="467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E5B"/>
    <a:srgbClr val="165969"/>
    <a:srgbClr val="C5421C"/>
    <a:srgbClr val="0C4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1"/>
    <p:restoredTop sz="84450"/>
  </p:normalViewPr>
  <p:slideViewPr>
    <p:cSldViewPr>
      <p:cViewPr>
        <p:scale>
          <a:sx n="138" d="100"/>
          <a:sy n="138" d="100"/>
        </p:scale>
        <p:origin x="1992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B1750-0E9C-4F1F-AF29-6E3186033B4A}" type="datetimeFigureOut">
              <a:rPr lang="en-US" smtClean="0"/>
              <a:t>8/13/25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DB663-9C7C-43F0-9D5D-DE00F3D475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516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06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CA" dirty="0"/>
              <a:t>“We start with hypotheses: H₀ states that all group means are equal, while H₁ suggests that at least one group mean differs.</a:t>
            </a:r>
            <a:endParaRPr lang="en-US" dirty="0"/>
          </a:p>
          <a:p>
            <a:endParaRPr lang="en-US" dirty="0"/>
          </a:p>
          <a:p>
            <a:r>
              <a:rPr lang="en-US" dirty="0"/>
              <a:t> To test whether there is a difference, the ANOVA uses the ratio of the variance between the groups and the variance within the groups.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When the groups have little variation within themselves, but large variation between them, it would appear that they are distinct and that their means are different.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868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manual calculation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16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what a typical ANOVA summary table looks like. It shows sources of variation, degrees of freedom, mean squares, F-value, and p-value—all key for making decisions.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038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/>
              <a:t>F-statistic helps us decide if the group differences we see are real or just due to random chance.</a:t>
            </a:r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/>
              <a:t>When the groups have little variation within themselves, but large variation between them, it would appear that they are distinct and that their means are different.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48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49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results of ANOVA  tells us is that there is a significant difference between two or more means, but not which means.</a:t>
            </a:r>
          </a:p>
          <a:p>
            <a:r>
              <a:rPr lang="en-US" dirty="0"/>
              <a:t>To find out where the significant differences lie, we need to carry out a Post-Hoc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57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469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Boxplots help visualize how scores are distributed across groups. They’re great for spotting variance and outliers.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336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Again this example confirms our findings that drug D is different from others in terms of effectivity.</a:t>
            </a:r>
          </a:p>
          <a:p>
            <a:r>
              <a:rPr lang="en-CA" dirty="0"/>
              <a:t>These visual differences support our statistical 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053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68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99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chi-square goodness of fit test checks if the </a:t>
            </a:r>
            <a:r>
              <a:rPr lang="en-US" b="1" dirty="0"/>
              <a:t>differences between observed and expected values </a:t>
            </a:r>
            <a:r>
              <a:rPr lang="en-US" dirty="0"/>
              <a:t>are just due to random chance or if the model doesn’t fit the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22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1800" spc="1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close agreement between observed and expected values will lead to a small value of chi-square </a:t>
            </a:r>
            <a:r>
              <a:rPr lang="en-US" sz="1800" spc="10" baseline="3000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spc="1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a large </a:t>
            </a:r>
            <a:r>
              <a:rPr lang="en-US" sz="1800" i="1" spc="1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spc="1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-value.</a:t>
            </a:r>
          </a:p>
          <a:p>
            <a:pPr marL="342900" lvl="0" indent="-342900">
              <a:buFont typeface="Wingdings" pitchFamily="2" charset="2"/>
              <a:buChar char="v"/>
              <a:tabLst>
                <a:tab pos="457200" algn="l"/>
              </a:tabLst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1800" spc="1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large disagreement between observed and expected values will lead to a large value of   chi square  and a small </a:t>
            </a:r>
            <a:r>
              <a:rPr lang="en-US" sz="1800" i="1" spc="1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800" spc="1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-value.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1800" spc="1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significantly large value of  chi-square  will cause a rejection of the null hypothesis of no difference between the observed and the expected.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sz="1800" spc="10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“If the P is low, the null must go.”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42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dirty="0">
                <a:solidFill>
                  <a:schemeClr val="accent3"/>
                </a:solidFill>
              </a:rPr>
              <a:t>I only used the p-value method for the chi-square test.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3"/>
                </a:solidFill>
              </a:rPr>
              <a:t>H</a:t>
            </a:r>
            <a:r>
              <a:rPr lang="en-US" sz="1200" b="1" baseline="-25000" dirty="0">
                <a:solidFill>
                  <a:schemeClr val="accent3"/>
                </a:solidFill>
              </a:rPr>
              <a:t>0</a:t>
            </a:r>
            <a:r>
              <a:rPr lang="en-US" sz="1200" b="1" dirty="0">
                <a:solidFill>
                  <a:schemeClr val="accent3"/>
                </a:solidFill>
              </a:rPr>
              <a:t>: </a:t>
            </a:r>
            <a:r>
              <a:rPr lang="en-CA" sz="1200" dirty="0"/>
              <a:t>The distribution of companies across industries is uniform — i.e., each industry has the same proportion of companies.</a:t>
            </a:r>
          </a:p>
          <a:p>
            <a:pPr marL="0" indent="0">
              <a:buNone/>
            </a:pPr>
            <a:r>
              <a:rPr lang="en-US" sz="1200" b="1" dirty="0">
                <a:solidFill>
                  <a:schemeClr val="accent3"/>
                </a:solidFill>
              </a:rPr>
              <a:t>H</a:t>
            </a:r>
            <a:r>
              <a:rPr lang="en-US" sz="1200" b="1" baseline="-25000" dirty="0">
                <a:solidFill>
                  <a:schemeClr val="accent3"/>
                </a:solidFill>
              </a:rPr>
              <a:t>A</a:t>
            </a:r>
            <a:r>
              <a:rPr lang="en-US" sz="1200" b="1" dirty="0">
                <a:solidFill>
                  <a:schemeClr val="accent3"/>
                </a:solidFill>
              </a:rPr>
              <a:t>: </a:t>
            </a:r>
            <a:r>
              <a:rPr lang="en-CA" sz="1200" dirty="0"/>
              <a:t>The distribution of companies across industries is not uniform — i.e., at least one industry’s proportion of companies differs from the expected equal proportion.</a:t>
            </a:r>
          </a:p>
          <a:p>
            <a:endParaRPr lang="en-US" dirty="0"/>
          </a:p>
          <a:p>
            <a:r>
              <a:rPr lang="en-CA" dirty="0"/>
              <a:t>Since the p-value is far less than 0.05, we reject H₀ and conclude that </a:t>
            </a:r>
            <a:r>
              <a:rPr lang="en-CA" b="1" dirty="0"/>
              <a:t>the distribution of companies across industries is significantly different from a uniform distribution</a:t>
            </a:r>
            <a:r>
              <a:rPr lang="en-CA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70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Only when the null is REJECTED,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you can use the following methods to determine how the observed and expected distributions are different: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Residuals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Grouped Bar Plots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3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Homogeneity: samples are drawn from more than one populations for </a:t>
            </a:r>
            <a:r>
              <a:rPr lang="en-CA" b="1" dirty="0"/>
              <a:t>one categorical variable</a:t>
            </a:r>
            <a:endParaRPr lang="en-US" b="1" dirty="0"/>
          </a:p>
          <a:p>
            <a:r>
              <a:rPr lang="en-US" dirty="0"/>
              <a:t>Independence: </a:t>
            </a:r>
            <a:r>
              <a:rPr lang="en-CA" b="1" dirty="0"/>
              <a:t>one dataset</a:t>
            </a:r>
            <a:r>
              <a:rPr lang="en-CA" dirty="0"/>
              <a:t> with observations classified by </a:t>
            </a:r>
            <a:r>
              <a:rPr lang="en-CA" b="1" dirty="0"/>
              <a:t>two categorical variables</a:t>
            </a:r>
            <a:r>
              <a:rPr lang="en-CA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22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grouped bar plot can be created to show the observed and expected distributions.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plots can help to determine if the distribution are similar (the null hypothesis is true) or where difference in the distributions occur.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Plots To Examine Residuals</a:t>
            </a:r>
          </a:p>
          <a:p>
            <a:r>
              <a:rPr lang="en-US" dirty="0"/>
              <a:t>There are </a:t>
            </a:r>
            <a:r>
              <a:rPr lang="en-US" b="1" dirty="0"/>
              <a:t>two types of plots </a:t>
            </a:r>
            <a:r>
              <a:rPr lang="en-US" dirty="0"/>
              <a:t>that can be used to </a:t>
            </a:r>
            <a:r>
              <a:rPr lang="en-US" b="1" dirty="0"/>
              <a:t>examine residuals </a:t>
            </a:r>
            <a:r>
              <a:rPr lang="en-US" dirty="0"/>
              <a:t>for bivariate categorical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Association 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Mosaic</a:t>
            </a:r>
            <a:r>
              <a:rPr lang="en-US" baseline="0" dirty="0"/>
              <a:t> Plot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DB663-9C7C-43F0-9D5D-DE00F3D4753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073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CA" b="1" dirty="0"/>
              <a:t>What is one-way ANOVA?</a:t>
            </a:r>
          </a:p>
          <a:p>
            <a:r>
              <a:rPr lang="en-CA" b="1" dirty="0"/>
              <a:t>One-way ANOVA</a:t>
            </a:r>
            <a:r>
              <a:rPr lang="en-CA" dirty="0"/>
              <a:t> (Analysis of Variance) is a hypothesis test used to determine whether there are </a:t>
            </a:r>
            <a:r>
              <a:rPr lang="en-CA" b="1" dirty="0"/>
              <a:t>any statistically significant differences between the means of three or more independent (unrelated) groups</a:t>
            </a:r>
            <a:r>
              <a:rPr lang="en-CA" dirty="0"/>
              <a:t>.</a:t>
            </a:r>
          </a:p>
          <a:p>
            <a:r>
              <a:rPr lang="en-CA" dirty="0"/>
              <a:t>Example:</a:t>
            </a:r>
          </a:p>
          <a:p>
            <a:r>
              <a:rPr lang="en-CA" dirty="0"/>
              <a:t>Whether there is a difference between fertilizers A, B and C in terms of plant growth. The Analysis of Variance will help you to find out whether there is a significant difference between the three groups.</a:t>
            </a:r>
          </a:p>
          <a:p>
            <a:r>
              <a:rPr lang="en-CA" dirty="0"/>
              <a:t>T-test do the same thing for two groups,  ANOVA is</a:t>
            </a:r>
            <a:r>
              <a:rPr lang="en-CA" dirty="0">
                <a:sym typeface="Wingdings" pitchFamily="2" charset="2"/>
              </a:rPr>
              <a:t> an extension for three or more groups.</a:t>
            </a:r>
            <a:endParaRPr lang="en-US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48C135-4CCA-49DF-A08F-72BB626CEA8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54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arning 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88925" indent="-288925">
              <a:buClr>
                <a:srgbClr val="007FA3"/>
              </a:buClr>
              <a:buSzPct val="100000"/>
              <a:defRPr sz="2800"/>
            </a:lvl1pPr>
            <a:lvl2pPr marL="569913" indent="-285750">
              <a:buClr>
                <a:srgbClr val="007FA3"/>
              </a:buClr>
              <a:defRPr sz="2800"/>
            </a:lvl2pPr>
            <a:lvl3pPr>
              <a:buClr>
                <a:srgbClr val="007FA3"/>
              </a:buClr>
              <a:defRPr sz="2800"/>
            </a:lvl3pPr>
            <a:lvl4pPr>
              <a:buClr>
                <a:srgbClr val="007FA3"/>
              </a:buClr>
              <a:defRPr sz="2800"/>
            </a:lvl4pPr>
            <a:lvl5pPr>
              <a:buClr>
                <a:srgbClr val="007FA3"/>
              </a:buClr>
              <a:defRPr sz="2800"/>
            </a:lvl5pPr>
            <a:lvl6pPr>
              <a:buClr>
                <a:srgbClr val="007FA3"/>
              </a:buClr>
              <a:defRPr sz="2800"/>
            </a:lvl6pPr>
            <a:lvl7pPr>
              <a:buClr>
                <a:srgbClr val="007FA3"/>
              </a:buClr>
              <a:defRPr sz="2800"/>
            </a:lvl7pPr>
            <a:lvl8pPr>
              <a:buClr>
                <a:srgbClr val="007FA3"/>
              </a:buClr>
              <a:defRPr sz="2800"/>
            </a:lvl8pPr>
            <a:lvl9pPr>
              <a:buClr>
                <a:srgbClr val="007FA3"/>
              </a:buClr>
              <a:defRPr sz="2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</a:t>
            </a:r>
          </a:p>
          <a:p>
            <a:pPr lvl="6"/>
            <a:r>
              <a:rPr lang="en-US" dirty="0"/>
              <a:t>Seventh</a:t>
            </a:r>
          </a:p>
          <a:p>
            <a:pPr lvl="7"/>
            <a:r>
              <a:rPr lang="en-US" dirty="0"/>
              <a:t>Eighth</a:t>
            </a:r>
          </a:p>
          <a:p>
            <a:pPr lvl="8"/>
            <a:r>
              <a:rPr lang="en-US" dirty="0"/>
              <a:t>Ninth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CCAF1-0208-4405-A32A-F23B5FAFB0D9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2350-5261-4F5C-9DF5-EF0D264FC8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0200" y="6413711"/>
            <a:ext cx="3810001" cy="215689"/>
          </a:xfrm>
        </p:spPr>
        <p:txBody>
          <a:bodyPr/>
          <a:lstStyle/>
          <a:p>
            <a:pPr algn="ctr"/>
            <a:r>
              <a:rPr lang="en-US" sz="1400" dirty="0"/>
              <a:t>Slide 2-</a:t>
            </a:r>
            <a:fld id="{2BD8762A-74DD-4817-BB8F-2B80D0366293}" type="slidenum">
              <a:rPr lang="en-US" sz="1400" smtClean="0"/>
              <a:pPr algn="ctr"/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138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9" r:id="rId12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524000"/>
          </a:xfrm>
        </p:spPr>
        <p:txBody>
          <a:bodyPr>
            <a:normAutofit/>
          </a:bodyPr>
          <a:lstStyle/>
          <a:p>
            <a:r>
              <a:rPr lang="en-C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Chi-Square &amp; ANOVA Analysis</a:t>
            </a:r>
            <a:br>
              <a:rPr lang="en-C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Forbes Best Employers 2023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C752EB2-8E11-A87A-C694-1354E5EBB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16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Naheed</a:t>
            </a:r>
            <a:r>
              <a:rPr lang="en-US" dirty="0">
                <a:solidFill>
                  <a:srgbClr val="16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SAJJAD</a:t>
            </a:r>
          </a:p>
          <a:p>
            <a:r>
              <a:rPr lang="en-CA" dirty="0" err="1">
                <a:solidFill>
                  <a:srgbClr val="16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Stuti</a:t>
            </a:r>
            <a:r>
              <a:rPr lang="en-CA" dirty="0">
                <a:solidFill>
                  <a:srgbClr val="16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Patel</a:t>
            </a:r>
          </a:p>
          <a:p>
            <a:endParaRPr dirty="0">
              <a:solidFill>
                <a:srgbClr val="16596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solidFill>
                  <a:srgbClr val="16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 Stats for Analytics</a:t>
            </a:r>
            <a:r>
              <a:rPr lang="en-US" sz="1600" b="1" dirty="0">
                <a:solidFill>
                  <a:srgbClr val="16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CA" dirty="0">
                <a:solidFill>
                  <a:srgbClr val="16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 </a:t>
            </a:r>
            <a:r>
              <a:rPr dirty="0">
                <a:solidFill>
                  <a:srgbClr val="16596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August 2025</a:t>
            </a:r>
          </a:p>
        </p:txBody>
      </p:sp>
    </p:spTree>
    <p:extLst>
      <p:ext uri="{BB962C8B-B14F-4D97-AF65-F5344CB8AC3E}">
        <p14:creationId xmlns:p14="http://schemas.microsoft.com/office/powerpoint/2010/main" val="375771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A50D0-7900-7BC2-BAD3-4823603BA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758952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Chi-Square Test for Independence/Homogeneity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D65E7-6F42-B082-526F-28ACCCC31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type of </a:t>
            </a:r>
            <a:r>
              <a:rPr lang="en-CA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Chi-Square (χ²) test</a:t>
            </a:r>
            <a:r>
              <a:rPr lang="en-C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used to determine if there is a </a:t>
            </a:r>
            <a:r>
              <a:rPr lang="en-CA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lang="en-C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between </a:t>
            </a:r>
            <a:r>
              <a:rPr lang="en-CA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two categorical variables </a:t>
            </a:r>
            <a:r>
              <a:rPr lang="en-C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called the </a:t>
            </a:r>
            <a:r>
              <a:rPr lang="en-US" altLang="en-US" sz="2000" b="1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chi-square test for independence/homogeneity</a:t>
            </a:r>
            <a:r>
              <a:rPr lang="en-US" alt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335DD-DF50-40F6-0132-2BFFEEA0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90800"/>
            <a:ext cx="875696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7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07C92-232E-03C7-494D-BF4CD896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838200"/>
          </a:xfrm>
        </p:spPr>
        <p:txBody>
          <a:bodyPr>
            <a:normAutofit fontScale="90000"/>
          </a:bodyPr>
          <a:lstStyle/>
          <a:p>
            <a:br>
              <a:rPr lang="en-CA" sz="4400" b="1" dirty="0">
                <a:solidFill>
                  <a:srgbClr val="455E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CA" sz="4400" b="1" dirty="0">
                <a:solidFill>
                  <a:srgbClr val="455E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CA" sz="4400" b="1" dirty="0">
                <a:solidFill>
                  <a:srgbClr val="455E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CA" sz="3100" dirty="0">
                <a:solidFill>
                  <a:srgbClr val="455E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3100" b="1" dirty="0">
                <a:solidFill>
                  <a:srgbClr val="455E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Association between </a:t>
            </a:r>
            <a:r>
              <a:rPr lang="en-CA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industry</a:t>
            </a:r>
            <a:r>
              <a:rPr lang="en-CA" sz="3100" b="1" dirty="0">
                <a:solidFill>
                  <a:srgbClr val="455E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CA" sz="3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</a:t>
            </a:r>
            <a:endParaRPr lang="en-US" sz="3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1DB7B-615B-48B3-E04B-64DB128B4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487680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C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forbes_best_employers_2023 dataset, test whether the distribution of industries is the same across different countries</a:t>
            </a:r>
            <a:r>
              <a:rPr lang="en-CA" sz="2200" b="1" i="0" dirty="0">
                <a:solidFill>
                  <a:srgbClr val="40404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CA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 a Chi-Square test and interpret the results.</a:t>
            </a:r>
          </a:p>
          <a:p>
            <a:pPr>
              <a:buClr>
                <a:srgbClr val="455E5B"/>
              </a:buClr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b="1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Industry and Country are independent. </a:t>
            </a:r>
          </a:p>
          <a:p>
            <a:pPr>
              <a:buClr>
                <a:srgbClr val="455E5B"/>
              </a:buClr>
            </a:pP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200" b="1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and Country are related.</a:t>
            </a:r>
          </a:p>
          <a:p>
            <a:endParaRPr lang="en-US" sz="28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400" dirty="0"/>
          </a:p>
          <a:p>
            <a:pPr>
              <a:buClr>
                <a:srgbClr val="455E5B"/>
              </a:buClr>
            </a:pPr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p-value &lt;&lt; 0.05 → Reject H₀</a:t>
            </a:r>
          </a:p>
          <a:p>
            <a:pPr>
              <a:buClr>
                <a:srgbClr val="455E5B"/>
              </a:buClr>
            </a:pPr>
            <a:r>
              <a:rPr lang="en-CA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 Industry distribution differs significantly by country.</a:t>
            </a:r>
          </a:p>
          <a:p>
            <a:pPr marL="0" indent="0">
              <a:buNone/>
            </a:pPr>
            <a:endParaRPr lang="en-C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F3F17-7F15-AB82-EFAF-CB997D897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992921"/>
            <a:ext cx="7607906" cy="817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7676A5-49D2-5C8B-8A5A-96B6DDBD5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865079"/>
            <a:ext cx="3810000" cy="8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48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42B7-6BD6-B13B-2E10-55FB7F8A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Bar Plots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C7DCFC-DAF0-D76C-D721-123408509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2303" y="1523999"/>
            <a:ext cx="8078297" cy="46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6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l" eaLnBrk="1" hangingPunct="1">
              <a:defRPr/>
            </a:pPr>
            <a:r>
              <a:rPr lang="en-US" altLang="en-US" dirty="0"/>
              <a:t>One –Way </a:t>
            </a:r>
            <a:r>
              <a:rPr lang="en-US" altLang="en-US" b="1" dirty="0" err="1">
                <a:solidFill>
                  <a:schemeClr val="accent1"/>
                </a:solidFill>
              </a:rPr>
              <a:t>AN</a:t>
            </a:r>
            <a:r>
              <a:rPr lang="en-US" altLang="en-US" dirty="0" err="1"/>
              <a:t>anlysis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chemeClr val="accent1"/>
                </a:solidFill>
              </a:rPr>
              <a:t>O</a:t>
            </a:r>
            <a:r>
              <a:rPr lang="en-US" altLang="en-US" dirty="0"/>
              <a:t>f </a:t>
            </a:r>
            <a:r>
              <a:rPr lang="en-US" altLang="en-US" b="1" dirty="0" err="1">
                <a:solidFill>
                  <a:schemeClr val="accent1"/>
                </a:solidFill>
              </a:rPr>
              <a:t>VA</a:t>
            </a:r>
            <a:r>
              <a:rPr lang="en-US" altLang="en-US" dirty="0" err="1"/>
              <a:t>riance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7CCB6-57B5-1208-7A5E-ECF0665E46B5}"/>
              </a:ext>
            </a:extLst>
          </p:cNvPr>
          <p:cNvSpPr txBox="1"/>
          <p:nvPr/>
        </p:nvSpPr>
        <p:spPr>
          <a:xfrm>
            <a:off x="152400" y="1371600"/>
            <a:ext cx="86837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/>
              <a:t>When the groups have little variation within themselves, but large variation between them, it would appear that they are distinct and that their means are different.</a:t>
            </a:r>
          </a:p>
        </p:txBody>
      </p:sp>
      <p:pic>
        <p:nvPicPr>
          <p:cNvPr id="13" name="Picture 12" descr="A group of images of plants&#10;&#10;Description automatically generated with medium confidence">
            <a:extLst>
              <a:ext uri="{FF2B5EF4-FFF2-40B4-BE49-F238E27FC236}">
                <a16:creationId xmlns:a16="http://schemas.microsoft.com/office/drawing/2014/main" id="{4DF93010-7594-543B-602E-19490C90A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194220"/>
            <a:ext cx="6858000" cy="420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4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44D48-DFBA-11CC-C9C3-DBDB1F95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tested in an ANOVA</a:t>
            </a:r>
          </a:p>
        </p:txBody>
      </p:sp>
      <p:pic>
        <p:nvPicPr>
          <p:cNvPr id="4" name="Picture 3" descr="A group of people with text&#10;&#10;Description automatically generated">
            <a:extLst>
              <a:ext uri="{FF2B5EF4-FFF2-40B4-BE49-F238E27FC236}">
                <a16:creationId xmlns:a16="http://schemas.microsoft.com/office/drawing/2014/main" id="{A898F0EE-E1FB-C89D-39B4-E25665B2B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371600"/>
            <a:ext cx="7848599" cy="327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3E0DF0-0BFF-7902-DC91-874F31034138}"/>
                  </a:ext>
                </a:extLst>
              </p:cNvPr>
              <p:cNvSpPr txBox="1"/>
              <p:nvPr/>
            </p:nvSpPr>
            <p:spPr>
              <a:xfrm>
                <a:off x="152401" y="4800600"/>
                <a:ext cx="8839197" cy="1647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CA" dirty="0"/>
                  <a:t>To test the null hypothesis that all </a:t>
                </a:r>
                <a:r>
                  <a:rPr lang="en-US" i="1" dirty="0"/>
                  <a:t>k </a:t>
                </a:r>
                <a:r>
                  <a:rPr lang="en-US" dirty="0"/>
                  <a:t>means are equal we must develop a new test statistic called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F-statistic</a:t>
                </a:r>
                <a:r>
                  <a:rPr lang="en-US" dirty="0"/>
                  <a:t>:</a:t>
                </a:r>
              </a:p>
              <a:p>
                <a:pPr>
                  <a:spcBef>
                    <a:spcPct val="50000"/>
                  </a:spcBef>
                </a:pPr>
                <a:endParaRPr lang="en-US" dirty="0"/>
              </a:p>
              <a:p>
                <a:pPr marL="0" indent="0" algn="ctr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𝐹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𝑠𝑦𝑠𝑡𝑒𝑚𝑎𝑡𝑖𝑐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charset="0"/>
                                </a:rPr>
                                <m:t>𝑏𝑒𝑡𝑤𝑒𝑒𝑛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𝑔𝑟𝑜𝑢𝑝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𝑣𝑎𝑟𝑖𝑎𝑡𝑖𝑜𝑛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𝑢𝑛𝑠𝑦𝑠𝑡𝑒𝑚𝑎𝑡𝑖𝑐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charset="0"/>
                                </a:rPr>
                                <m:t>𝑤𝑖𝑡h𝑖𝑛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𝑔𝑟𝑜𝑢𝑝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𝑣𝑎𝑟𝑖𝑎𝑡𝑖𝑜𝑛</m:t>
                          </m:r>
                        </m:den>
                      </m:f>
                      <m:r>
                        <a:rPr lang="en-CA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charset="0"/>
                            </a:rPr>
                            <m:t>MST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CA" b="0" i="0" smtClean="0">
                              <a:latin typeface="Cambria Math" charset="0"/>
                            </a:rPr>
                            <m:t>MSE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3E0DF0-0BFF-7902-DC91-874F31034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1" y="4800600"/>
                <a:ext cx="8839197" cy="1647952"/>
              </a:xfrm>
              <a:prstGeom prst="rect">
                <a:avLst/>
              </a:prstGeom>
              <a:blipFill>
                <a:blip r:embed="rId4"/>
                <a:stretch>
                  <a:fillRect l="-575" t="-2308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0223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345F-847D-C308-2E68-C8F71B8F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F-statistic</a:t>
            </a:r>
            <a:endParaRPr lang="en-US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980061-F49A-7827-D413-7BDE08A0CD9D}"/>
                  </a:ext>
                </a:extLst>
              </p:cNvPr>
              <p:cNvSpPr txBox="1"/>
              <p:nvPr/>
            </p:nvSpPr>
            <p:spPr>
              <a:xfrm>
                <a:off x="152400" y="1459769"/>
                <a:ext cx="8839200" cy="45600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𝐹</m:t>
                      </m:r>
                      <m:r>
                        <a:rPr lang="en-US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𝑠𝑦𝑠𝑡𝑒𝑚𝑎𝑡𝑖𝑐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charset="0"/>
                                </a:rPr>
                                <m:t>𝑏𝑒𝑡𝑤𝑒𝑒𝑛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𝑔𝑟𝑜𝑢𝑝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𝑣𝑎𝑟𝑖𝑎𝑡𝑖𝑜𝑛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𝑢𝑛𝑠𝑦𝑠𝑡𝑒𝑚𝑎𝑡𝑖𝑐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CA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latin typeface="Cambria Math" charset="0"/>
                                </a:rPr>
                                <m:t>𝑤𝑖𝑡h𝑖𝑛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CA" b="0" i="1" smtClean="0">
                                  <a:latin typeface="Cambria Math" charset="0"/>
                                </a:rPr>
                                <m:t>𝑔𝑟𝑜𝑢𝑝</m:t>
                              </m:r>
                            </m:e>
                          </m:d>
                          <m:r>
                            <a:rPr lang="en-CA" b="0" i="1" smtClean="0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𝑣𝑎𝑟𝑖𝑎𝑡𝑖𝑜𝑛</m:t>
                          </m:r>
                        </m:den>
                      </m:f>
                      <m:r>
                        <a:rPr lang="en-CA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CA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MST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CA" b="0" i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MSE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of variation within groups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group variation can be called the mean square due to error (MSE) calculated as</a:t>
                </a: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CA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1600" b="0" i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MSE</m:t>
                    </m:r>
                    <m:r>
                      <a:rPr lang="en-CA" sz="16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CA" sz="1600" b="0" i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SSE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 sz="1600" b="0" i="0" smtClean="0">
                            <a:latin typeface="Cambria Math" charset="0"/>
                          </a:rPr>
                          <m:t>N</m:t>
                        </m:r>
                        <m:r>
                          <a:rPr lang="en-CA" sz="1600" b="0" i="0" smtClean="0">
                            <a:latin typeface="Cambria Math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CA" sz="1600" b="0" i="0" smtClean="0">
                            <a:latin typeface="Cambria Math" charset="0"/>
                          </a:rPr>
                          <m:t>k</m:t>
                        </m:r>
                      </m:den>
                    </m:f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   where      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𝑆𝑆𝐸</m:t>
                    </m:r>
                    <m:r>
                      <a:rPr lang="en-US" sz="16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/>
                          </a:rPr>
                          <m:t>𝑖</m:t>
                        </m:r>
                        <m:r>
                          <a:rPr lang="en-US" sz="16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/>
                          </a:rPr>
                          <m:t>𝑘</m:t>
                        </m:r>
                      </m:sup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sSubSup>
                          <m:sSub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i="1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&amp;</a:t>
                </a:r>
              </a:p>
              <a:p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of variation between groups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between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group variation can be called the mean square due to treatment (MST), calculated as</a:t>
                </a:r>
              </a:p>
              <a:p>
                <a:endPara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160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MST</m:t>
                    </m:r>
                    <m:r>
                      <a:rPr lang="en-CA" sz="16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bg-BG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CA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SST</m:t>
                        </m:r>
                      </m:num>
                      <m:den>
                        <m:r>
                          <a:rPr lang="en-CA" sz="1600" i="1">
                            <a:latin typeface="Cambria Math" charset="0"/>
                          </a:rPr>
                          <m:t>𝑘</m:t>
                        </m:r>
                        <m:r>
                          <a:rPr lang="en-CA" sz="1600" i="1">
                            <a:latin typeface="Cambria Math" charset="0"/>
                          </a:rPr>
                          <m:t>−1</m:t>
                        </m:r>
                      </m:den>
                    </m:f>
                    <m:r>
                      <a:rPr lang="en-CA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m:rPr>
                        <m:sty m:val="p"/>
                      </m:rPr>
                      <a:rPr lang="en-CA" sz="1600" b="0" i="0" smtClean="0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CA" sz="16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sz="1600" i="1" smtClean="0">
                        <a:latin typeface="Cambria Math"/>
                      </a:rPr>
                      <m:t>𝑆𝑆𝑇</m:t>
                    </m:r>
                    <m:r>
                      <a:rPr lang="en-US" sz="160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i="1">
                            <a:latin typeface="Cambria Math"/>
                          </a:rPr>
                          <m:t>𝑖</m:t>
                        </m:r>
                        <m:r>
                          <a:rPr lang="en-US" sz="16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sz="1600" i="1">
                            <a:latin typeface="Cambria Math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𝑛</m:t>
                            </m:r>
                          </m:e>
                          <m:sub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1600" i="1">
                                    <a:latin typeface="Cambria Math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CA" sz="16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5980061-F49A-7827-D413-7BDE08A0C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459769"/>
                <a:ext cx="8839200" cy="4560031"/>
              </a:xfrm>
              <a:prstGeom prst="rect">
                <a:avLst/>
              </a:prstGeom>
              <a:blipFill>
                <a:blip r:embed="rId3"/>
                <a:stretch>
                  <a:fillRect l="-575" b="-4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6E87D5-3EB3-5D9A-DEB9-695BEC831D71}"/>
                  </a:ext>
                </a:extLst>
              </p:cNvPr>
              <p:cNvSpPr txBox="1"/>
              <p:nvPr/>
            </p:nvSpPr>
            <p:spPr>
              <a:xfrm>
                <a:off x="5638800" y="5097959"/>
                <a:ext cx="2819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number of groups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1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mean of group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/>
                      </a:rPr>
                      <m:t>𝑖</m:t>
                    </m:r>
                  </m:oMath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11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observations in group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/>
                      </a:rPr>
                      <m:t>𝑖</m:t>
                    </m:r>
                  </m:oMath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100" i="1">
                            <a:latin typeface="Cambria Math"/>
                          </a:rPr>
                          <m:t>𝑦</m:t>
                        </m:r>
                        <m:r>
                          <a:rPr lang="en-US" sz="1100" i="1">
                            <a:latin typeface="Cambria Math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mean of all observations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6E87D5-3EB3-5D9A-DEB9-695BEC831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5097959"/>
                <a:ext cx="2819400" cy="769441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5022EE-ECC5-1938-F100-BFD9F46FCE25}"/>
                  </a:ext>
                </a:extLst>
              </p:cNvPr>
              <p:cNvSpPr txBox="1"/>
              <p:nvPr/>
            </p:nvSpPr>
            <p:spPr>
              <a:xfrm>
                <a:off x="5418667" y="3124200"/>
                <a:ext cx="2734733" cy="609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</a:t>
                </a:r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number of groups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en-US" sz="11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number of observations in group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/>
                      </a:rPr>
                      <m:t>𝑖</m:t>
                    </m:r>
                  </m:oMath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1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sz="1100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sz="1100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sample variance of group </a:t>
                </a:r>
                <a14:m>
                  <m:oMath xmlns:m="http://schemas.openxmlformats.org/officeDocument/2006/math">
                    <m:r>
                      <a:rPr lang="en-US" sz="1100" i="1">
                        <a:latin typeface="Cambria Math"/>
                      </a:rPr>
                      <m:t>𝑖</m:t>
                    </m:r>
                  </m:oMath>
                </a14:m>
                <a:endPara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95022EE-ECC5-1938-F100-BFD9F46F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667" y="3124200"/>
                <a:ext cx="2734733" cy="609334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925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FCE7-8E1F-8115-1675-66FA271C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One-Way ANOVA Table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41AA2-F4DD-7C45-45DA-D917B1304D27}"/>
              </a:ext>
            </a:extLst>
          </p:cNvPr>
          <p:cNvSpPr txBox="1">
            <a:spLocks/>
          </p:cNvSpPr>
          <p:nvPr/>
        </p:nvSpPr>
        <p:spPr>
          <a:xfrm>
            <a:off x="152400" y="1447800"/>
            <a:ext cx="8991600" cy="43434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results of the analysis of variance are summarized in a table:</a:t>
            </a:r>
          </a:p>
          <a:p>
            <a:pPr marL="0" indent="0">
              <a:buNone/>
            </a:pPr>
            <a:endParaRPr lang="en-US" altLang="en-US" b="1" dirty="0">
              <a:solidFill>
                <a:srgbClr val="E32D9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b="1" dirty="0">
                <a:solidFill>
                  <a:srgbClr val="E32D9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b="1" dirty="0" err="1">
                <a:solidFill>
                  <a:srgbClr val="C54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aov</a:t>
            </a:r>
            <a:r>
              <a:rPr lang="en-US" altLang="en-US" b="1" dirty="0">
                <a:solidFill>
                  <a:srgbClr val="C54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values ~ group variable, data)</a:t>
            </a:r>
          </a:p>
          <a:p>
            <a:pPr marL="0" indent="0">
              <a:spcBef>
                <a:spcPts val="600"/>
              </a:spcBef>
              <a:buFont typeface="Wingdings 2"/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 that </a:t>
            </a:r>
            <a:r>
              <a:rPr lang="en-CA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SSTotal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SST + SSE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E906C-671F-3041-48C0-A47876ABD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252237"/>
            <a:ext cx="8721638" cy="1548363"/>
          </a:xfrm>
          <a:prstGeom prst="rect">
            <a:avLst/>
          </a:prstGeom>
        </p:spPr>
      </p:pic>
      <p:sp>
        <p:nvSpPr>
          <p:cNvPr id="6" name="Callout: Left Arrow 1">
            <a:extLst>
              <a:ext uri="{FF2B5EF4-FFF2-40B4-BE49-F238E27FC236}">
                <a16:creationId xmlns:a16="http://schemas.microsoft.com/office/drawing/2014/main" id="{CB3485C7-7116-D498-A070-B10EDE672051}"/>
              </a:ext>
            </a:extLst>
          </p:cNvPr>
          <p:cNvSpPr/>
          <p:nvPr/>
        </p:nvSpPr>
        <p:spPr>
          <a:xfrm>
            <a:off x="5638800" y="2209800"/>
            <a:ext cx="2133599" cy="6858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Must be in long format</a:t>
            </a:r>
          </a:p>
        </p:txBody>
      </p:sp>
    </p:spTree>
    <p:extLst>
      <p:ext uri="{BB962C8B-B14F-4D97-AF65-F5344CB8AC3E}">
        <p14:creationId xmlns:p14="http://schemas.microsoft.com/office/powerpoint/2010/main" val="120231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345F-847D-C308-2E68-C8F71B8F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ANOVA – Making a Decision using P-values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group of people with black text&#10;&#10;Description automatically generated">
            <a:extLst>
              <a:ext uri="{FF2B5EF4-FFF2-40B4-BE49-F238E27FC236}">
                <a16:creationId xmlns:a16="http://schemas.microsoft.com/office/drawing/2014/main" id="{1E5FAD4C-00E8-B602-EC26-1985D2D3A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43991"/>
            <a:ext cx="3255615" cy="2350277"/>
          </a:xfrm>
          <a:prstGeom prst="rect">
            <a:avLst/>
          </a:prstGeom>
        </p:spPr>
      </p:pic>
      <p:pic>
        <p:nvPicPr>
          <p:cNvPr id="10" name="Picture 9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5C6FD625-44EC-7DEB-9C45-4A1D7AAA3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050707"/>
            <a:ext cx="3176061" cy="2198575"/>
          </a:xfrm>
          <a:prstGeom prst="rect">
            <a:avLst/>
          </a:prstGeom>
        </p:spPr>
      </p:pic>
      <p:pic>
        <p:nvPicPr>
          <p:cNvPr id="5" name="Picture 4" descr="A diagram of a function&#10;&#10;Description automatically generated">
            <a:extLst>
              <a:ext uri="{FF2B5EF4-FFF2-40B4-BE49-F238E27FC236}">
                <a16:creationId xmlns:a16="http://schemas.microsoft.com/office/drawing/2014/main" id="{1D9C8D6D-A957-34D0-05EE-B2875E5B0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619" y="4003427"/>
            <a:ext cx="1401381" cy="2321173"/>
          </a:xfrm>
          <a:prstGeom prst="rect">
            <a:avLst/>
          </a:prstGeom>
        </p:spPr>
      </p:pic>
      <p:pic>
        <p:nvPicPr>
          <p:cNvPr id="7" name="Picture 6" descr="A graph on a white background&#10;&#10;Description automatically generated">
            <a:extLst>
              <a:ext uri="{FF2B5EF4-FFF2-40B4-BE49-F238E27FC236}">
                <a16:creationId xmlns:a16="http://schemas.microsoft.com/office/drawing/2014/main" id="{E3AC3F6C-6996-A7EF-97FD-11C4111A6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371600"/>
            <a:ext cx="1401380" cy="235027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7B6713BD-F6D5-AEC0-6624-FE9B3A8C66D3}"/>
              </a:ext>
            </a:extLst>
          </p:cNvPr>
          <p:cNvSpPr/>
          <p:nvPr/>
        </p:nvSpPr>
        <p:spPr>
          <a:xfrm>
            <a:off x="4355592" y="2487168"/>
            <a:ext cx="749808" cy="332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9884177-2BDE-08EE-DC1B-408CEB7E6424}"/>
              </a:ext>
            </a:extLst>
          </p:cNvPr>
          <p:cNvSpPr/>
          <p:nvPr/>
        </p:nvSpPr>
        <p:spPr>
          <a:xfrm>
            <a:off x="4355592" y="5029200"/>
            <a:ext cx="673608" cy="332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26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8749-7E0E-13EA-F768-399168277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using P-values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54C3E0-D2E9-339F-8E36-B2C3023F22A3}"/>
              </a:ext>
            </a:extLst>
          </p:cNvPr>
          <p:cNvSpPr txBox="1"/>
          <p:nvPr/>
        </p:nvSpPr>
        <p:spPr>
          <a:xfrm>
            <a:off x="152400" y="1308031"/>
            <a:ext cx="891540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there a statistically significant difference in the mean number of employees among companies from different industries in the forbes_best_employers_2023 dataset?</a:t>
            </a:r>
          </a:p>
          <a:p>
            <a:endParaRPr lang="en-CA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SzPct val="13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Mean number of employees is equal across industries.</a:t>
            </a:r>
          </a:p>
          <a:p>
            <a:pPr marL="342900" indent="-342900">
              <a:buSzPct val="13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="1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least one industry's mean is different.</a:t>
            </a: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sz="2000" dirty="0"/>
          </a:p>
          <a:p>
            <a:pPr marL="342900" indent="-342900">
              <a:buSzPct val="120000"/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Result: p-value &lt;&lt; 0.05 → Reject H₀</a:t>
            </a:r>
          </a:p>
          <a:p>
            <a:pPr marL="342900" indent="-342900">
              <a:buSzPct val="130000"/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Interpretation: Industry distribution differs significantly by country.</a:t>
            </a:r>
          </a:p>
          <a:p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CB297-F337-85BF-ABF9-A3C1B0D9F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263900"/>
            <a:ext cx="5499100" cy="77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3BBC80-8FD4-18D5-6998-701456CE8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483100"/>
            <a:ext cx="5321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92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FAE5B-3609-0D53-631F-0F964266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Tukey’s HSD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32BFD-5662-A341-AD50-9E00E9DBF0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400" y="1371601"/>
                <a:ext cx="8839200" cy="451485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74320" indent="-27432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/>
                  <a:buChar char=""/>
                  <a:defRPr kumimoji="0" sz="2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SzPct val="75000"/>
                  <a:buFont typeface="Wingdings 2"/>
                  <a:buChar char="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SzPct val="70000"/>
                  <a:buFont typeface="Wingdings"/>
                  <a:buChar char=""/>
                  <a:defRPr kumimoji="0"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Tx/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ct val="20000"/>
                  </a:spcBef>
                  <a:buClr>
                    <a:schemeClr val="accent6"/>
                  </a:buClr>
                  <a:buSzPct val="80000"/>
                  <a:buFont typeface="Wingdings 2"/>
                  <a:buChar char="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rtl="0" eaLnBrk="1" latinLnBrk="0" hangingPunct="1">
                  <a:spcBef>
                    <a:spcPct val="20000"/>
                  </a:spcBef>
                  <a:buClr>
                    <a:schemeClr val="accent1">
                      <a:shade val="75000"/>
                    </a:schemeClr>
                  </a:buClr>
                  <a:buSzPct val="90000"/>
                  <a:buChar char="•"/>
                  <a:defRPr kumimoji="0"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rtl="0" eaLnBrk="1" latinLnBrk="0" hangingPunct="1">
                  <a:spcBef>
                    <a:spcPct val="20000"/>
                  </a:spcBef>
                  <a:buClr>
                    <a:schemeClr val="accent4">
                      <a:shade val="75000"/>
                    </a:schemeClr>
                  </a:buClr>
                  <a:buChar char="•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377440" indent="-182880" algn="l" rtl="0" eaLnBrk="1" latinLnBrk="0" hangingPunct="1">
                  <a:spcBef>
                    <a:spcPct val="20000"/>
                  </a:spcBef>
                  <a:buClr>
                    <a:schemeClr val="accent2">
                      <a:shade val="75000"/>
                    </a:schemeClr>
                  </a:buClr>
                  <a:buSzPct val="90000"/>
                  <a:buChar char="•"/>
                  <a:defRPr kumimoji="0" sz="1400" kern="1200" cap="all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CA" dirty="0"/>
                  <a:t>Tukey’s HSD </a:t>
                </a:r>
                <a:r>
                  <a:rPr lang="en-US" dirty="0"/>
                  <a:t>(Honestly Significant Difference) </a:t>
                </a:r>
                <a:r>
                  <a:rPr lang="en-CA" dirty="0"/>
                  <a:t>is a Post-Hoc Test that can determine which means are different.</a:t>
                </a:r>
              </a:p>
              <a:p>
                <a:r>
                  <a:rPr lang="en-US" dirty="0"/>
                  <a:t>This test compares </a:t>
                </a:r>
                <a:r>
                  <a:rPr lang="en-US" b="1" dirty="0">
                    <a:solidFill>
                      <a:schemeClr val="accent1"/>
                    </a:solidFill>
                  </a:rPr>
                  <a:t>all possible pairs </a:t>
                </a:r>
                <a:r>
                  <a:rPr lang="en-US" dirty="0"/>
                  <a:t>of means while maintaining the familywise error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use R to make a decision about which means are different: </a:t>
                </a:r>
              </a:p>
              <a:p>
                <a:pPr marL="0" indent="0" algn="ctr">
                  <a:buFont typeface="Wingdings 2"/>
                  <a:buNone/>
                </a:pPr>
                <a:endParaRPr lang="en-US" b="1" dirty="0">
                  <a:solidFill>
                    <a:schemeClr val="accent1"/>
                  </a:solidFill>
                </a:endParaRPr>
              </a:p>
              <a:p>
                <a:pPr marL="0" indent="0" algn="ctr">
                  <a:buFont typeface="Wingdings 2"/>
                  <a:buNone/>
                </a:pPr>
                <a:r>
                  <a:rPr lang="en-US" b="1" dirty="0" err="1">
                    <a:solidFill>
                      <a:schemeClr val="accent1"/>
                    </a:solidFill>
                  </a:rPr>
                  <a:t>TukeyHSD</a:t>
                </a:r>
                <a:r>
                  <a:rPr lang="en-US" b="1" dirty="0">
                    <a:solidFill>
                      <a:schemeClr val="accent1"/>
                    </a:solidFill>
                  </a:rPr>
                  <a:t>(</a:t>
                </a:r>
                <a:r>
                  <a:rPr lang="en-US" b="1" dirty="0" err="1">
                    <a:solidFill>
                      <a:schemeClr val="accent1"/>
                    </a:solidFill>
                  </a:rPr>
                  <a:t>anova</a:t>
                </a:r>
                <a:r>
                  <a:rPr lang="en-US" b="1" dirty="0">
                    <a:solidFill>
                      <a:schemeClr val="accent1"/>
                    </a:solidFill>
                  </a:rPr>
                  <a:t>, </a:t>
                </a:r>
                <a:r>
                  <a:rPr lang="en-US" b="1" dirty="0" err="1">
                    <a:solidFill>
                      <a:schemeClr val="accent1"/>
                    </a:solidFill>
                  </a:rPr>
                  <a:t>conf.level</a:t>
                </a:r>
                <a:r>
                  <a:rPr lang="en-US" b="1" dirty="0">
                    <a:solidFill>
                      <a:schemeClr val="accent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1932BFD-5662-A341-AD50-9E00E9DBF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371601"/>
                <a:ext cx="8839200" cy="4514850"/>
              </a:xfrm>
              <a:prstGeom prst="rect">
                <a:avLst/>
              </a:prstGeom>
              <a:blipFill>
                <a:blip r:embed="rId3"/>
                <a:stretch>
                  <a:fillRect l="-718" t="-1404" r="-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323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74DB9-08C9-19C8-0172-8AAFBE7E2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CA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FA9CF-C75A-9C3C-5463-D5BC2468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analyzes the 'Forbes Best Employers 2023' dataset using three statistical methods:</a:t>
            </a:r>
          </a:p>
          <a:p>
            <a:pPr marL="0" indent="0"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Chi-Square Test for Goodness of Fit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Chi-Square Test for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Homogeniety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/Independence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One-Way ANOVA with Tukey's HSD &amp; </a:t>
            </a:r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Barplot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Explore relationships between industry,</a:t>
            </a:r>
          </a:p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country, and employee size.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210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BA2B-1707-FE24-C4EE-40D90B166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 – Tukey’s HSD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4E288-1BE2-F416-6B6A-4209CAF0C99B}"/>
              </a:ext>
            </a:extLst>
          </p:cNvPr>
          <p:cNvSpPr txBox="1"/>
          <p:nvPr/>
        </p:nvSpPr>
        <p:spPr>
          <a:xfrm>
            <a:off x="152400" y="1308080"/>
            <a:ext cx="8839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there is a significant difference in the mean number of employees among industries, which specific industries differ from each other in terms of their average number of employees?</a:t>
            </a:r>
            <a:endParaRPr lang="en-CA" sz="2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BFC8E-D500-2D12-D4E9-E60E2BF9B285}"/>
              </a:ext>
            </a:extLst>
          </p:cNvPr>
          <p:cNvSpPr txBox="1"/>
          <p:nvPr/>
        </p:nvSpPr>
        <p:spPr>
          <a:xfrm>
            <a:off x="152400" y="3810000"/>
            <a:ext cx="3200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adj &lt; 0.05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 difference between those two groups is </a:t>
            </a:r>
            <a:r>
              <a:rPr lang="en-US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significant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52646B-1BFA-5526-16BC-520F548F1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36800"/>
            <a:ext cx="3619500" cy="711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09B224-27FE-4F8B-1271-ED00A1F27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2804960"/>
            <a:ext cx="5181600" cy="35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34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BC91E-FE18-0214-5D48-7BB745C0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Plots of Group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7D2FD-3FC3-FE0C-6BD8-D737DC0E3A9B}"/>
              </a:ext>
            </a:extLst>
          </p:cNvPr>
          <p:cNvSpPr txBox="1">
            <a:spLocks/>
          </p:cNvSpPr>
          <p:nvPr/>
        </p:nvSpPr>
        <p:spPr>
          <a:xfrm>
            <a:off x="152400" y="1371600"/>
            <a:ext cx="3733800" cy="41910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bar plot can be created to show the size of the mean for individual groups and to compare the size of the means. </a:t>
            </a:r>
          </a:p>
          <a:p>
            <a:pPr marL="0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“Error bars” are added to show the 95% confidence interval for the mean.</a:t>
            </a:r>
          </a:p>
          <a:p>
            <a:pPr marL="0" indent="0">
              <a:buNone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Module we will make bar plots for more than 2 means.</a:t>
            </a:r>
          </a:p>
          <a:p>
            <a:pPr marL="0" indent="0">
              <a:buFont typeface="Wingdings 2"/>
              <a:buNone/>
            </a:pPr>
            <a:endParaRPr lang="en-US" b="1" dirty="0">
              <a:solidFill>
                <a:schemeClr val="accent3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0D883-9465-96E9-F63D-A76CCA03D366}"/>
              </a:ext>
            </a:extLst>
          </p:cNvPr>
          <p:cNvSpPr txBox="1"/>
          <p:nvPr/>
        </p:nvSpPr>
        <p:spPr>
          <a:xfrm>
            <a:off x="152400" y="5801380"/>
            <a:ext cx="8763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bars DO NOT overlap,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a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the group means might be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statistically significantly different.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they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overlap,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suggests there 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be a significant difference.</a:t>
            </a:r>
          </a:p>
        </p:txBody>
      </p:sp>
      <p:pic>
        <p:nvPicPr>
          <p:cNvPr id="5" name="Picture 4" descr="311b45b4-e0c9-4146-9aea-0aad38c34a8d.png">
            <a:extLst>
              <a:ext uri="{FF2B5EF4-FFF2-40B4-BE49-F238E27FC236}">
                <a16:creationId xmlns:a16="http://schemas.microsoft.com/office/drawing/2014/main" id="{0F220033-7E7A-C593-3EA2-FECBF657D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689" y="1575520"/>
            <a:ext cx="5112711" cy="413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00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EB68-1547-18F1-8BA2-D381DDD7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</a:t>
            </a:r>
            <a:r>
              <a:rPr lang="en-US" sz="2200" dirty="0" err="1"/>
              <a:t>Barplot</a:t>
            </a:r>
            <a:r>
              <a:rPr lang="en-US" sz="2200" dirty="0"/>
              <a:t> of mean employees per industry with error bars</a:t>
            </a:r>
          </a:p>
        </p:txBody>
      </p:sp>
      <p:pic>
        <p:nvPicPr>
          <p:cNvPr id="3" name="Picture 2" descr="311b45b4-e0c9-4146-9aea-0aad38c34a8d.png">
            <a:extLst>
              <a:ext uri="{FF2B5EF4-FFF2-40B4-BE49-F238E27FC236}">
                <a16:creationId xmlns:a16="http://schemas.microsoft.com/office/drawing/2014/main" id="{E8A3DAFD-6305-01E3-31DD-B5FFDA9E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83" y="1447800"/>
            <a:ext cx="8448717" cy="3465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7FE83D-7AC6-AA7E-7F25-09608A281B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876800"/>
            <a:ext cx="7239000" cy="153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65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876C-E9D0-BA20-80D9-3483EE6E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Key 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2F36A4-14DE-45AC-EAD2-1362D162DCB5}"/>
              </a:ext>
            </a:extLst>
          </p:cNvPr>
          <p:cNvSpPr txBox="1"/>
          <p:nvPr/>
        </p:nvSpPr>
        <p:spPr>
          <a:xfrm>
            <a:off x="152400" y="1694794"/>
            <a:ext cx="8763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455E5B"/>
              </a:buClr>
              <a:buSzPct val="200000"/>
              <a:buFont typeface="Arial" panose="020B0604020202020204" pitchFamily="34" charset="0"/>
              <a:buChar char="•"/>
            </a:pPr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Industries are not equally represented among top employers.</a:t>
            </a:r>
          </a:p>
          <a:p>
            <a:pPr marL="571500" indent="-571500">
              <a:buClr>
                <a:srgbClr val="455E5B"/>
              </a:buClr>
              <a:buSzPct val="130000"/>
              <a:buFont typeface="Arial" panose="020B0604020202020204" pitchFamily="34" charset="0"/>
              <a:buChar char="•"/>
            </a:pPr>
            <a:endParaRPr lang="en-C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rgbClr val="455E5B"/>
              </a:buClr>
              <a:buSzPct val="130000"/>
              <a:buFont typeface="Arial" panose="020B0604020202020204" pitchFamily="34" charset="0"/>
              <a:buChar char="•"/>
            </a:pP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Industry is significantly related to country distribution.</a:t>
            </a:r>
          </a:p>
          <a:p>
            <a:pPr marL="571500" indent="-571500">
              <a:buClr>
                <a:srgbClr val="455E5B"/>
              </a:buClr>
              <a:buSzPct val="130000"/>
              <a:buFont typeface="Arial" panose="020B0604020202020204" pitchFamily="34" charset="0"/>
              <a:buChar char="•"/>
            </a:pPr>
            <a:endParaRPr lang="en-CA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rgbClr val="455E5B"/>
              </a:buClr>
              <a:buSzPct val="130000"/>
              <a:buFont typeface="Arial" panose="020B0604020202020204" pitchFamily="34" charset="0"/>
              <a:buChar char="•"/>
            </a:pPr>
            <a:r>
              <a:rPr lang="en-CA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number of employees differs greatly between industries.</a:t>
            </a:r>
          </a:p>
        </p:txBody>
      </p:sp>
    </p:spTree>
    <p:extLst>
      <p:ext uri="{BB962C8B-B14F-4D97-AF65-F5344CB8AC3E}">
        <p14:creationId xmlns:p14="http://schemas.microsoft.com/office/powerpoint/2010/main" val="52740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F52C-AE16-A217-77A5-9EA688C2B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solidFill>
                  <a:srgbClr val="455E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Chi-Square Goodness of Fit Test</a:t>
            </a:r>
            <a:endParaRPr lang="en-US" sz="3200" dirty="0">
              <a:solidFill>
                <a:srgbClr val="455E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4DD54-0069-CAC5-60E8-3622B4947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Chi-Square Goodness of Fit test checks if the observed distribution of a categorical variable matches an expected distribution.</a:t>
            </a: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 is used for a single categorical variable.</a:t>
            </a:r>
          </a:p>
          <a:p>
            <a:pPr>
              <a:spcBef>
                <a:spcPts val="600"/>
              </a:spcBef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type of hypothesis test where we will follow the 4-step procedure:</a:t>
            </a:r>
          </a:p>
          <a:p>
            <a:pPr marL="971550" lvl="1" indent="-514350">
              <a:buClr>
                <a:srgbClr val="165969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State the null and alternative hypotheses</a:t>
            </a:r>
          </a:p>
          <a:p>
            <a:pPr marL="971550" lvl="1" indent="-514350">
              <a:buClr>
                <a:srgbClr val="165969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Check the assumptions and conditions</a:t>
            </a:r>
          </a:p>
          <a:p>
            <a:pPr marL="971550" lvl="1" indent="-514350">
              <a:buClr>
                <a:srgbClr val="165969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Calculate the test statistic </a:t>
            </a:r>
          </a:p>
          <a:p>
            <a:pPr marL="971550" lvl="1" indent="-514350">
              <a:buClr>
                <a:srgbClr val="165969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Make a decision using p-values or critical values.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92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110D-D3C6-A2D8-8285-F25CB93F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Chi-Square Test Statistic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8BED-2DFE-AFE4-ABCA-A5CD160A9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752" y="1524000"/>
            <a:ext cx="8534400" cy="4800600"/>
          </a:xfrm>
        </p:spPr>
        <p:txBody>
          <a:bodyPr>
            <a:normAutofit fontScale="92500" lnSpcReduction="10000"/>
          </a:bodyPr>
          <a:lstStyle/>
          <a:p>
            <a:r>
              <a:rPr lang="en-CA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Assumtions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Conditions</a:t>
            </a:r>
          </a:p>
          <a:p>
            <a:pPr lvl="1">
              <a:spcBef>
                <a:spcPts val="600"/>
              </a:spcBef>
            </a:pPr>
            <a:r>
              <a:rPr lang="en-US" alt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Counted Data Condition</a:t>
            </a:r>
          </a:p>
          <a:p>
            <a:pPr lvl="1">
              <a:spcBef>
                <a:spcPts val="600"/>
              </a:spcBef>
            </a:pPr>
            <a:r>
              <a:rPr lang="en-US" alt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Independence Assumption </a:t>
            </a:r>
          </a:p>
          <a:p>
            <a:pPr lvl="1">
              <a:spcBef>
                <a:spcPts val="600"/>
              </a:spcBef>
            </a:pPr>
            <a:r>
              <a:rPr lang="en-US" alt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Randomization Condition</a:t>
            </a:r>
          </a:p>
          <a:p>
            <a:pPr lvl="1">
              <a:spcBef>
                <a:spcPts val="600"/>
              </a:spcBef>
            </a:pPr>
            <a:r>
              <a:rPr lang="en-US" altLang="en-US" sz="2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Expected Cell Frequency/Sample Size Condition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Chi-Square Formula:</a:t>
            </a:r>
          </a:p>
          <a:p>
            <a:pPr marL="0" indent="0"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Where:</a:t>
            </a:r>
          </a:p>
          <a:p>
            <a:pPr lvl="1"/>
            <a:r>
              <a:rPr lang="en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= Observed frequency</a:t>
            </a:r>
          </a:p>
          <a:p>
            <a:pPr lvl="1"/>
            <a:r>
              <a:rPr lang="en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 = Expected frequency</a:t>
            </a:r>
          </a:p>
          <a:p>
            <a:pPr lvl="1"/>
            <a:r>
              <a:rPr lang="en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 = </a:t>
            </a:r>
            <a:r>
              <a:rPr lang="en-CA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over all categories</a:t>
            </a: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EC6CC7B0-3CE6-25CD-B502-45067699BF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87421"/>
              </p:ext>
            </p:extLst>
          </p:nvPr>
        </p:nvGraphicFramePr>
        <p:xfrm>
          <a:off x="2286000" y="3810000"/>
          <a:ext cx="3937000" cy="965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68480" imgH="482400" progId="Equation.DSMT4">
                  <p:embed/>
                </p:oleObj>
              </mc:Choice>
              <mc:Fallback>
                <p:oleObj name="Equation" r:id="rId2" imgW="1968480" imgH="482400" progId="Equation.DSMT4">
                  <p:embed/>
                  <p:pic>
                    <p:nvPicPr>
                      <p:cNvPr id="434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810000"/>
                        <a:ext cx="3937000" cy="9651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335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Picture 12">
            <a:extLst>
              <a:ext uri="{FF2B5EF4-FFF2-40B4-BE49-F238E27FC236}">
                <a16:creationId xmlns:a16="http://schemas.microsoft.com/office/drawing/2014/main" id="{D741C6D6-85D1-4876-2310-A61E40878855}"/>
              </a:ext>
            </a:extLst>
          </p:cNvPr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371600"/>
            <a:ext cx="5867401" cy="507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0583D27-E921-2812-F200-AAF1700DED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457200"/>
            <a:ext cx="8607552" cy="397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="1" dirty="0">
                <a:solidFill>
                  <a:srgbClr val="455E5B"/>
                </a:solidFill>
                <a:cs typeface="Times New Roman" panose="02020603050405020304" pitchFamily="18" charset="0"/>
              </a:rPr>
              <a:t>Relationships Among the </a:t>
            </a:r>
            <a:r>
              <a:rPr lang="en-US" altLang="en-US" sz="2000" b="1" dirty="0">
                <a:solidFill>
                  <a:srgbClr val="455E5B"/>
                </a:solidFill>
                <a:cs typeface="Times New Roman" panose="02020603050405020304" pitchFamily="18" charset="0"/>
                <a:sym typeface="Symbol" pitchFamily="2" charset="2"/>
              </a:rPr>
              <a:t>  </a:t>
            </a:r>
            <a:r>
              <a:rPr lang="en-US" altLang="en-US" sz="2000" b="1" dirty="0">
                <a:solidFill>
                  <a:srgbClr val="455E5B"/>
                </a:solidFill>
                <a:cs typeface="Times New Roman" panose="02020603050405020304" pitchFamily="18" charset="0"/>
              </a:rPr>
              <a:t>      Test Statistic, P-Value, and Goodness-of-Fit</a:t>
            </a: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A65AE304-33B0-C485-7A83-AB0575D764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590794"/>
              </p:ext>
            </p:extLst>
          </p:nvPr>
        </p:nvGraphicFramePr>
        <p:xfrm>
          <a:off x="3429000" y="381000"/>
          <a:ext cx="350837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607300" imgH="8775700" progId="Equation.DSMT4">
                  <p:embed/>
                </p:oleObj>
              </mc:Choice>
              <mc:Fallback>
                <p:oleObj name="Equation" r:id="rId4" imgW="7607300" imgH="8775700" progId="Equation.DSMT4">
                  <p:embed/>
                  <p:pic>
                    <p:nvPicPr>
                      <p:cNvPr id="6" name="Object 6">
                        <a:extLst>
                          <a:ext uri="{FF2B5EF4-FFF2-40B4-BE49-F238E27FC236}">
                            <a16:creationId xmlns:a16="http://schemas.microsoft.com/office/drawing/2014/main" id="{A65AE304-33B0-C485-7A83-AB0575D764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81000"/>
                        <a:ext cx="350837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9722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3837-C460-FFEF-28B7-38DD00C6E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28600"/>
            <a:ext cx="8718278" cy="758952"/>
          </a:xfrm>
        </p:spPr>
        <p:txBody>
          <a:bodyPr>
            <a:normAutofit/>
          </a:bodyPr>
          <a:lstStyle/>
          <a:p>
            <a:r>
              <a:rPr lang="en-CA" sz="3600" b="1" dirty="0">
                <a:solidFill>
                  <a:srgbClr val="455E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CA" sz="3600" dirty="0">
                <a:solidFill>
                  <a:srgbClr val="455E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2700" b="1" dirty="0">
                <a:solidFill>
                  <a:srgbClr val="455E5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companies across industries</a:t>
            </a:r>
            <a:endParaRPr lang="en-US" sz="2700" b="1" dirty="0">
              <a:solidFill>
                <a:srgbClr val="455E5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DC9B0-DD07-E7D7-5170-7B7FB946B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371600"/>
            <a:ext cx="8839200" cy="4828032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r>
              <a:rPr lang="en-CA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forbes_best_employers_2023 dataset, test whether the distribution of companies across industries is uniform. Perform a Chi-Square Goodness of Fit test using the industries column, and interpret the results.</a:t>
            </a:r>
          </a:p>
          <a:p>
            <a:pPr marL="0" indent="0" algn="just">
              <a:buNone/>
            </a:pPr>
            <a:endParaRPr lang="en-CA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CA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CA" sz="21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CA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9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400" b="1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3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companies across industries is uniform</a:t>
            </a:r>
          </a:p>
          <a:p>
            <a:pPr marL="0" indent="0">
              <a:buNone/>
            </a:pPr>
            <a:r>
              <a:rPr lang="en-US" sz="3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400" b="1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3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CA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distribution of companies across industries is not uniform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1400" dirty="0"/>
              <a:t>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CA" sz="1400" dirty="0"/>
          </a:p>
          <a:p>
            <a:pPr marL="0" indent="0">
              <a:buNone/>
            </a:pPr>
            <a:r>
              <a:rPr lang="en-CA" sz="2100" dirty="0"/>
              <a:t>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CA" sz="2100" dirty="0"/>
              <a:t>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CA" sz="2100" dirty="0"/>
              <a:t>                   </a:t>
            </a:r>
          </a:p>
          <a:p>
            <a:pPr marL="0" indent="0">
              <a:buNone/>
            </a:pPr>
            <a:endParaRPr lang="en-CA" sz="2100" dirty="0"/>
          </a:p>
          <a:p>
            <a:pPr marL="0" indent="0">
              <a:buNone/>
            </a:pPr>
            <a:endParaRPr lang="en-CA" sz="2100" dirty="0"/>
          </a:p>
          <a:p>
            <a:pPr marL="0" indent="0">
              <a:buNone/>
            </a:pPr>
            <a:r>
              <a:rPr lang="en-CA" sz="2100" dirty="0"/>
              <a:t>                                                                                                                Since                          </a:t>
            </a:r>
            <a:r>
              <a:rPr lang="en-CA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p-value &lt; 0.05 </a:t>
            </a:r>
            <a:r>
              <a:rPr lang="en-CA" sz="3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CA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reject H₀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44D157-EE1B-72EE-DED6-710DFCA8E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4" y="2201824"/>
            <a:ext cx="7848596" cy="13033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0133A6-6AEC-B95D-4AEE-5372A62C3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286000"/>
            <a:ext cx="7772400" cy="1422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6C885B-2F2E-5C54-C145-52DD551F6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472049"/>
            <a:ext cx="6096000" cy="633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DD85D-CC2B-F34B-734A-4F0B37F41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5271445"/>
            <a:ext cx="5334000" cy="3673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8FEA4E-4505-AF46-613E-C67E600675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5696989"/>
            <a:ext cx="3733800" cy="4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5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7216-219C-C4A4-3E29-640B4780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Determining Where the Model Doesn’t Fit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0C7AD-4EBA-E2A9-E2E1-DFCD0045F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Only when the null is REJECTED, </a:t>
            </a: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you can use the following methods to determine how the observed and expected distributions are different: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Residuals</a:t>
            </a: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CA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marR="0" lvl="1" indent="-5143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CA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2675" lvl="4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to 0 :Normal difference.</a:t>
            </a:r>
          </a:p>
          <a:p>
            <a:pPr marL="1082675" lvl="4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than ±2 : Unusual difference.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CA" sz="2400" noProof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CA" sz="2400" b="0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2.    </a:t>
            </a: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Grouped Bar Plots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9A2F9D-94FA-DE58-8A65-705C4DE18832}"/>
                  </a:ext>
                </a:extLst>
              </p:cNvPr>
              <p:cNvSpPr txBox="1"/>
              <p:nvPr/>
            </p:nvSpPr>
            <p:spPr>
              <a:xfrm>
                <a:off x="1828800" y="3048000"/>
                <a:ext cx="4572000" cy="9196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CA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𝑆𝑡𝑎𝑛𝑑𝑎𝑟𝑑𝑖𝑧𝑒𝑑</m:t>
                      </m:r>
                      <m:r>
                        <a:rPr kumimoji="0" lang="en-CA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𝑅𝑒𝑠𝑖𝑑𝑢𝑎𝑙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𝑂𝑏𝑠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𝐸𝑥𝑝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𝐸𝑥𝑝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9A2F9D-94FA-DE58-8A65-705C4DE18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048000"/>
                <a:ext cx="4572000" cy="919611"/>
              </a:xfrm>
              <a:prstGeom prst="rect">
                <a:avLst/>
              </a:prstGeom>
              <a:blipFill>
                <a:blip r:embed="rId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0097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B602D-CAFE-B9EE-73A8-2AE9A5321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the Residuals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7CF418-2332-0D15-0B1F-9E80AA5B34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Residuals for the chi-square test are defined as: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𝑅𝑒𝑠𝑖𝑑𝑢𝑎𝑙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𝑂𝑏𝑠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𝐸𝑥𝑝</m:t>
                      </m:r>
                    </m:oMath>
                  </m:oMathPara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 is helpful to compute the </a:t>
                </a:r>
                <a:r>
                  <a:rPr kumimoji="0" lang="en-CA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standardized residuals </a:t>
                </a:r>
                <a:r>
                  <a:rPr kumimoji="0" lang="en-CA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 make it easy to compare the residuals for cells that have very different counts.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CA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𝑆𝑡𝑎𝑛𝑑𝑎𝑟𝑑𝑖𝑧𝑒𝑑</m:t>
                      </m:r>
                      <m:r>
                        <a:rPr kumimoji="0" lang="en-CA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𝑅𝑒𝑠𝑖𝑑𝑢𝑎𝑙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𝑂𝑏𝑠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𝐸𝑥𝑝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𝐸𝑥𝑝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Notice that the standardized residuals from goodness-of-fit tests are are actually z-scores that can be interpreted and analyzed in the usual way. </a:t>
                </a:r>
              </a:p>
              <a:p>
                <a:r>
                  <a:rPr lang="en-US" dirty="0"/>
                  <a:t>Standardized residuals behave like </a:t>
                </a:r>
                <a:r>
                  <a:rPr lang="en-US" b="1" dirty="0"/>
                  <a:t>z-scores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Close to 0 :Normal difference.</a:t>
                </a:r>
              </a:p>
              <a:p>
                <a:pPr marL="0" indent="0">
                  <a:buNone/>
                </a:pPr>
                <a:r>
                  <a:rPr lang="en-US" dirty="0"/>
                  <a:t>Larger than ±2 : Unusual difference.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7CF418-2332-0D15-0B1F-9E80AA5B3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90" t="-3306" b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1778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329AC-E39F-8338-C4C9-2637809B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Plots To Examine Residuals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2A7011-5870-B466-7ED8-7DAE12466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625" y="1989376"/>
            <a:ext cx="8534400" cy="44876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6E3BB-5081-3B58-A030-A0327C381DD5}"/>
              </a:ext>
            </a:extLst>
          </p:cNvPr>
          <p:cNvSpPr txBox="1"/>
          <p:nvPr/>
        </p:nvSpPr>
        <p:spPr>
          <a:xfrm>
            <a:off x="152400" y="141106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bar plot can be created to show the magnitude of the residuals as well as the relationship relative to the mean</a:t>
            </a:r>
          </a:p>
          <a:p>
            <a:pPr lvl="1"/>
            <a:r>
              <a:rPr lang="en-US" sz="1200" dirty="0"/>
              <a:t>Negative residual = lower than the mean value</a:t>
            </a:r>
          </a:p>
          <a:p>
            <a:pPr lvl="1"/>
            <a:r>
              <a:rPr lang="en-US" sz="1200" dirty="0"/>
              <a:t>Positive residual = greater than the mean value</a:t>
            </a:r>
          </a:p>
        </p:txBody>
      </p:sp>
    </p:spTree>
    <p:extLst>
      <p:ext uri="{BB962C8B-B14F-4D97-AF65-F5344CB8AC3E}">
        <p14:creationId xmlns:p14="http://schemas.microsoft.com/office/powerpoint/2010/main" val="1373866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10289</TotalTime>
  <Words>1839</Words>
  <Application>Microsoft Macintosh PowerPoint</Application>
  <PresentationFormat>On-screen Show (4:3)</PresentationFormat>
  <Paragraphs>254</Paragraphs>
  <Slides>23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Cambria Math</vt:lpstr>
      <vt:lpstr>Georgia</vt:lpstr>
      <vt:lpstr>Times New Roman</vt:lpstr>
      <vt:lpstr>Wingdings</vt:lpstr>
      <vt:lpstr>Wingdings 2</vt:lpstr>
      <vt:lpstr>Civic</vt:lpstr>
      <vt:lpstr>Equation</vt:lpstr>
      <vt:lpstr>Chi-Square &amp; ANOVA Analysis Forbes Best Employers 2023</vt:lpstr>
      <vt:lpstr>Introduction</vt:lpstr>
      <vt:lpstr>Chi-Square Goodness of Fit Test</vt:lpstr>
      <vt:lpstr>Chi-Square Test Statistic</vt:lpstr>
      <vt:lpstr>Relationships Among the         Test Statistic, P-Value, and Goodness-of-Fit</vt:lpstr>
      <vt:lpstr>Example: Distribution of companies across industries</vt:lpstr>
      <vt:lpstr>Determining Where the Model Doesn’t Fit </vt:lpstr>
      <vt:lpstr>Examining the Residuals</vt:lpstr>
      <vt:lpstr>Bar Plots To Examine Residuals</vt:lpstr>
      <vt:lpstr>Chi-Square Test for Independence/Homogeneity</vt:lpstr>
      <vt:lpstr>  Example: Association between industry and country</vt:lpstr>
      <vt:lpstr>Grouped Bar Plots</vt:lpstr>
      <vt:lpstr>One –Way ANanlysis Of VAriance</vt:lpstr>
      <vt:lpstr>Hypothesis tested in an ANOVA</vt:lpstr>
      <vt:lpstr>The F-statistic</vt:lpstr>
      <vt:lpstr>The One-Way ANOVA Table</vt:lpstr>
      <vt:lpstr>ANOVA – Making a Decision using P-values</vt:lpstr>
      <vt:lpstr>Example using P-values</vt:lpstr>
      <vt:lpstr>Tukey’s HSD</vt:lpstr>
      <vt:lpstr>Example – Tukey’s HSD</vt:lpstr>
      <vt:lpstr>Bar Plots of Group Means</vt:lpstr>
      <vt:lpstr>Example: Barplot of mean employees per industry with error bars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Intelligence, Analytics, and Data Science: A Managerial Perspective</dc:title>
  <dc:creator>Paul</dc:creator>
  <cp:lastModifiedBy>Naheed Sajjad</cp:lastModifiedBy>
  <cp:revision>210</cp:revision>
  <dcterms:created xsi:type="dcterms:W3CDTF">2006-08-16T00:00:00Z</dcterms:created>
  <dcterms:modified xsi:type="dcterms:W3CDTF">2025-08-14T03:21:39Z</dcterms:modified>
</cp:coreProperties>
</file>